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6" r:id="rId5"/>
    <p:sldId id="257" r:id="rId6"/>
    <p:sldId id="262" r:id="rId7"/>
    <p:sldId id="284" r:id="rId8"/>
    <p:sldId id="264" r:id="rId9"/>
    <p:sldId id="278" r:id="rId10"/>
    <p:sldId id="285" r:id="rId11"/>
    <p:sldId id="279" r:id="rId12"/>
    <p:sldId id="281" r:id="rId13"/>
    <p:sldId id="282" r:id="rId14"/>
    <p:sldId id="260" r:id="rId15"/>
    <p:sldId id="283"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2047" autoAdjust="0"/>
  </p:normalViewPr>
  <p:slideViewPr>
    <p:cSldViewPr snapToGrid="0">
      <p:cViewPr varScale="1">
        <p:scale>
          <a:sx n="70" d="100"/>
          <a:sy n="70" d="100"/>
        </p:scale>
        <p:origin x="116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16BED8-B7B2-4477-971B-71F7C2F91C91}" type="datetimeFigureOut">
              <a:rPr lang="nl-NL" smtClean="0"/>
              <a:t>1-9-2019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FA4218-C6E7-4023-90DC-447ADF36CF6E}" type="slidenum">
              <a:rPr lang="nl-NL" smtClean="0"/>
              <a:t>‹nr.›</a:t>
            </a:fld>
            <a:endParaRPr lang="nl-NL"/>
          </a:p>
        </p:txBody>
      </p:sp>
    </p:spTree>
    <p:extLst>
      <p:ext uri="{BB962C8B-B14F-4D97-AF65-F5344CB8AC3E}">
        <p14:creationId xmlns:p14="http://schemas.microsoft.com/office/powerpoint/2010/main" val="1428006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Leefbaarheid is een containerbegrip. We hebben er allemaal wel een gevoel bij.</a:t>
            </a:r>
          </a:p>
          <a:p>
            <a:r>
              <a:rPr lang="nl-NL" sz="1200" kern="1200" dirty="0">
                <a:solidFill>
                  <a:schemeClr val="tx1"/>
                </a:solidFill>
                <a:effectLst/>
                <a:latin typeface="+mn-lt"/>
                <a:ea typeface="+mn-ea"/>
                <a:cs typeface="+mn-cs"/>
              </a:rPr>
              <a:t>Maar is leefbaarheid meetbaar? En hoe meet je nu of een buurt leefbaar is of niet? En voor wie? Vandaag wordt het begrip leefbaarheid besproken, wordt er uitleg gegeven over de elementen en staan we stil bij de objectieve kant én bij de subjectieve, de belevingskant. </a:t>
            </a:r>
          </a:p>
          <a:p>
            <a:endParaRPr lang="nl-NL" dirty="0"/>
          </a:p>
        </p:txBody>
      </p:sp>
      <p:sp>
        <p:nvSpPr>
          <p:cNvPr id="4" name="Tijdelijke aanduiding voor dianummer 3"/>
          <p:cNvSpPr>
            <a:spLocks noGrp="1"/>
          </p:cNvSpPr>
          <p:nvPr>
            <p:ph type="sldNum" sz="quarter" idx="10"/>
          </p:nvPr>
        </p:nvSpPr>
        <p:spPr/>
        <p:txBody>
          <a:bodyPr/>
          <a:lstStyle/>
          <a:p>
            <a:fld id="{FDFA4218-C6E7-4023-90DC-447ADF36CF6E}" type="slidenum">
              <a:rPr lang="nl-NL" smtClean="0"/>
              <a:t>5</a:t>
            </a:fld>
            <a:endParaRPr lang="nl-NL"/>
          </a:p>
        </p:txBody>
      </p:sp>
    </p:spTree>
    <p:extLst>
      <p:ext uri="{BB962C8B-B14F-4D97-AF65-F5344CB8AC3E}">
        <p14:creationId xmlns:p14="http://schemas.microsoft.com/office/powerpoint/2010/main" val="1774152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noProof="0" dirty="0"/>
              <a:t>Container</a:t>
            </a:r>
            <a:r>
              <a:rPr lang="nl-NL" baseline="0" noProof="0" dirty="0"/>
              <a:t> begrip </a:t>
            </a:r>
          </a:p>
          <a:p>
            <a:endParaRPr lang="nl-NL" noProof="0"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6</a:t>
            </a:fld>
            <a:endParaRPr lang="en-US"/>
          </a:p>
        </p:txBody>
      </p:sp>
    </p:spTree>
    <p:extLst>
      <p:ext uri="{BB962C8B-B14F-4D97-AF65-F5344CB8AC3E}">
        <p14:creationId xmlns:p14="http://schemas.microsoft.com/office/powerpoint/2010/main" val="3413730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noProof="0"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8</a:t>
            </a:fld>
            <a:endParaRPr lang="en-US"/>
          </a:p>
        </p:txBody>
      </p:sp>
    </p:spTree>
    <p:extLst>
      <p:ext uri="{BB962C8B-B14F-4D97-AF65-F5344CB8AC3E}">
        <p14:creationId xmlns:p14="http://schemas.microsoft.com/office/powerpoint/2010/main" val="2609847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C610E123-304E-4DEC-A582-7D2733146037}" type="slidenum">
              <a:rPr lang="nl-NL" smtClean="0">
                <a:solidFill>
                  <a:prstClr val="black"/>
                </a:solidFill>
              </a:rPr>
              <a:pPr/>
              <a:t>11</a:t>
            </a:fld>
            <a:endParaRPr lang="nl-NL">
              <a:solidFill>
                <a:prstClr val="black"/>
              </a:solidFill>
            </a:endParaRPr>
          </a:p>
        </p:txBody>
      </p:sp>
    </p:spTree>
    <p:extLst>
      <p:ext uri="{BB962C8B-B14F-4D97-AF65-F5344CB8AC3E}">
        <p14:creationId xmlns:p14="http://schemas.microsoft.com/office/powerpoint/2010/main" val="3471997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661087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95343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194899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315588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1-9-2019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6647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1-9-2019</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645114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1-9-2019</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091753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1-9-2019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544165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1-9-2019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16593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14615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t>1-9-2019</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0613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leefbaarometer.n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leefbarometer.nl/" TargetMode="Externa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hyperlink" Target="http://www.buurtmonitor.nl/" TargetMode="External"/><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sz="3600" dirty="0" err="1"/>
              <a:t>Stad&amp;Wijk</a:t>
            </a:r>
            <a:endParaRPr lang="nl-NL" dirty="0"/>
          </a:p>
        </p:txBody>
      </p:sp>
      <p:sp>
        <p:nvSpPr>
          <p:cNvPr id="3" name="Ondertitel 2"/>
          <p:cNvSpPr>
            <a:spLocks noGrp="1"/>
          </p:cNvSpPr>
          <p:nvPr>
            <p:ph type="subTitle" idx="1"/>
          </p:nvPr>
        </p:nvSpPr>
        <p:spPr/>
        <p:txBody>
          <a:bodyPr>
            <a:normAutofit/>
          </a:bodyPr>
          <a:lstStyle/>
          <a:p>
            <a:r>
              <a:rPr lang="nl-NL" sz="2400" dirty="0"/>
              <a:t>1920 Jaar 1 – Periode 1</a:t>
            </a:r>
          </a:p>
          <a:p>
            <a:r>
              <a:rPr lang="nl-NL" sz="2400" dirty="0"/>
              <a:t>Les 1 </a:t>
            </a:r>
          </a:p>
        </p:txBody>
      </p:sp>
    </p:spTree>
    <p:extLst>
      <p:ext uri="{BB962C8B-B14F-4D97-AF65-F5344CB8AC3E}">
        <p14:creationId xmlns:p14="http://schemas.microsoft.com/office/powerpoint/2010/main" val="1111524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Leefbaarometer</a:t>
            </a:r>
            <a:r>
              <a:rPr lang="nl-NL" dirty="0"/>
              <a:t>	</a:t>
            </a:r>
          </a:p>
        </p:txBody>
      </p:sp>
      <p:sp>
        <p:nvSpPr>
          <p:cNvPr id="3" name="Tijdelijke aanduiding voor inhoud 2"/>
          <p:cNvSpPr>
            <a:spLocks noGrp="1"/>
          </p:cNvSpPr>
          <p:nvPr>
            <p:ph idx="1"/>
          </p:nvPr>
        </p:nvSpPr>
        <p:spPr>
          <a:xfrm>
            <a:off x="2653408" y="1780078"/>
            <a:ext cx="8846773" cy="4226584"/>
          </a:xfrm>
        </p:spPr>
        <p:txBody>
          <a:bodyPr>
            <a:normAutofit lnSpcReduction="10000"/>
          </a:bodyPr>
          <a:lstStyle/>
          <a:p>
            <a:pPr marL="0" indent="0">
              <a:buNone/>
            </a:pPr>
            <a:r>
              <a:rPr lang="nl-NL" dirty="0">
                <a:hlinkClick r:id="rId2"/>
              </a:rPr>
              <a:t>http://www.leefbaarometer.nl/</a:t>
            </a:r>
            <a:endParaRPr lang="nl-NL" dirty="0"/>
          </a:p>
          <a:p>
            <a:pPr marL="0" indent="0">
              <a:buNone/>
            </a:pPr>
            <a:endParaRPr lang="nl-NL" dirty="0"/>
          </a:p>
          <a:p>
            <a:pPr marL="0" indent="0">
              <a:buNone/>
            </a:pPr>
            <a:r>
              <a:rPr lang="nl-NL" dirty="0"/>
              <a:t>De </a:t>
            </a:r>
            <a:r>
              <a:rPr lang="nl-NL" dirty="0" err="1"/>
              <a:t>Leefbaarometer</a:t>
            </a:r>
            <a:r>
              <a:rPr lang="nl-NL" dirty="0"/>
              <a:t> geeft online informatie over de leefbaarheid in alle buurten en wijken. Het geeft de situatie in de wijk weer, maar ook ontwikkelingen en achtergronden van de buurt.</a:t>
            </a:r>
          </a:p>
          <a:p>
            <a:pPr marL="0" indent="0">
              <a:buNone/>
            </a:pPr>
            <a:endParaRPr lang="nl-NL" dirty="0"/>
          </a:p>
          <a:p>
            <a:pPr marL="0" indent="0">
              <a:buNone/>
            </a:pPr>
            <a:r>
              <a:rPr lang="nl-NL" dirty="0"/>
              <a:t>Ga naar de website en kijk of je informatie kan vinden over jouw wijk of buurt. </a:t>
            </a:r>
          </a:p>
        </p:txBody>
      </p:sp>
    </p:spTree>
    <p:extLst>
      <p:ext uri="{BB962C8B-B14F-4D97-AF65-F5344CB8AC3E}">
        <p14:creationId xmlns:p14="http://schemas.microsoft.com/office/powerpoint/2010/main" val="3858200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2547716" y="171921"/>
            <a:ext cx="7894149" cy="553998"/>
          </a:xfrm>
          <a:prstGeom prst="rect">
            <a:avLst/>
          </a:prstGeom>
          <a:noFill/>
        </p:spPr>
        <p:txBody>
          <a:bodyPr wrap="square" rtlCol="0">
            <a:spAutoFit/>
          </a:bodyPr>
          <a:lstStyle/>
          <a:p>
            <a:pPr lvl="0" fontAlgn="base">
              <a:spcBef>
                <a:spcPct val="0"/>
              </a:spcBef>
              <a:spcAft>
                <a:spcPct val="0"/>
              </a:spcAft>
            </a:pPr>
            <a:r>
              <a:rPr lang="nl-NL" b="1" dirty="0">
                <a:solidFill>
                  <a:prstClr val="black"/>
                </a:solidFill>
                <a:latin typeface="Arial" charset="0"/>
                <a:cs typeface="Arial" charset="0"/>
              </a:rPr>
              <a:t>1920_SW_1 Wijk in Beeld </a:t>
            </a:r>
          </a:p>
          <a:p>
            <a:pPr lvl="0" fontAlgn="base">
              <a:spcBef>
                <a:spcPct val="0"/>
              </a:spcBef>
              <a:spcAft>
                <a:spcPct val="0"/>
              </a:spcAft>
            </a:pPr>
            <a:r>
              <a:rPr lang="nl-NL" sz="1200" dirty="0">
                <a:solidFill>
                  <a:prstClr val="black"/>
                </a:solidFill>
                <a:latin typeface="Arial" charset="0"/>
                <a:cs typeface="Arial" charset="0"/>
              </a:rPr>
              <a:t>Iedereen wil een leefbare woonomgeving, wat betekent dat in jouw wijk?</a:t>
            </a:r>
          </a:p>
        </p:txBody>
      </p:sp>
      <p:sp>
        <p:nvSpPr>
          <p:cNvPr id="5" name="Text Box 7"/>
          <p:cNvSpPr txBox="1">
            <a:spLocks noChangeArrowheads="1"/>
          </p:cNvSpPr>
          <p:nvPr/>
        </p:nvSpPr>
        <p:spPr bwMode="auto">
          <a:xfrm>
            <a:off x="2038195" y="936769"/>
            <a:ext cx="4341432" cy="93871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fontAlgn="base">
              <a:spcBef>
                <a:spcPct val="0"/>
              </a:spcBef>
              <a:spcAft>
                <a:spcPct val="0"/>
              </a:spcAft>
            </a:pPr>
            <a:r>
              <a:rPr lang="nl-NL" sz="1100" b="1" dirty="0">
                <a:solidFill>
                  <a:srgbClr val="0070C0"/>
                </a:solidFill>
                <a:ea typeface="Calibri" pitchFamily="34" charset="0"/>
                <a:cs typeface="Arial" charset="0"/>
              </a:rPr>
              <a:t>Leerdoel</a:t>
            </a:r>
          </a:p>
          <a:p>
            <a:pPr marL="171450" indent="-171450" fontAlgn="base">
              <a:spcBef>
                <a:spcPct val="0"/>
              </a:spcBef>
              <a:spcAft>
                <a:spcPct val="0"/>
              </a:spcAft>
              <a:buFont typeface="Arial" panose="020B0604020202020204" pitchFamily="34" charset="0"/>
              <a:buChar char="•"/>
            </a:pPr>
            <a:r>
              <a:rPr lang="nl-NL" sz="1100" dirty="0">
                <a:solidFill>
                  <a:prstClr val="black"/>
                </a:solidFill>
                <a:ea typeface="Calibri" pitchFamily="34" charset="0"/>
                <a:cs typeface="Arial" charset="0"/>
              </a:rPr>
              <a:t>Een wijkschouw maken</a:t>
            </a:r>
          </a:p>
          <a:p>
            <a:pPr marL="171450" indent="-171450" fontAlgn="base">
              <a:spcBef>
                <a:spcPct val="0"/>
              </a:spcBef>
              <a:spcAft>
                <a:spcPct val="0"/>
              </a:spcAft>
              <a:buFont typeface="Arial" panose="020B0604020202020204" pitchFamily="34" charset="0"/>
              <a:buChar char="•"/>
            </a:pPr>
            <a:r>
              <a:rPr lang="nl-NL" sz="1100" dirty="0">
                <a:solidFill>
                  <a:prstClr val="black"/>
                </a:solidFill>
                <a:ea typeface="Calibri" pitchFamily="34" charset="0"/>
                <a:cs typeface="Arial" charset="0"/>
              </a:rPr>
              <a:t>Een SWOT-analyse van een wijk maken</a:t>
            </a:r>
          </a:p>
          <a:p>
            <a:pPr marL="171450" indent="-171450" fontAlgn="base">
              <a:spcBef>
                <a:spcPct val="0"/>
              </a:spcBef>
              <a:spcAft>
                <a:spcPct val="0"/>
              </a:spcAft>
              <a:buFont typeface="Arial" panose="020B0604020202020204" pitchFamily="34" charset="0"/>
              <a:buChar char="•"/>
            </a:pPr>
            <a:r>
              <a:rPr lang="nl-NL" sz="1100" dirty="0">
                <a:solidFill>
                  <a:prstClr val="black"/>
                </a:solidFill>
                <a:ea typeface="Calibri" pitchFamily="34" charset="0"/>
                <a:cs typeface="Arial" charset="0"/>
              </a:rPr>
              <a:t>Kenmerken van een wijk analyseren en verbetervoorstellen doen om de leefbaarheid te vergroten. </a:t>
            </a:r>
          </a:p>
        </p:txBody>
      </p:sp>
      <p:sp>
        <p:nvSpPr>
          <p:cNvPr id="6" name="Text Box 8"/>
          <p:cNvSpPr txBox="1">
            <a:spLocks noChangeArrowheads="1"/>
          </p:cNvSpPr>
          <p:nvPr/>
        </p:nvSpPr>
        <p:spPr bwMode="auto">
          <a:xfrm>
            <a:off x="2038195" y="2003848"/>
            <a:ext cx="4341433" cy="2292935"/>
          </a:xfrm>
          <a:prstGeom prst="rect">
            <a:avLst/>
          </a:prstGeom>
          <a:noFill/>
          <a:ln w="9525">
            <a:solidFill>
              <a:schemeClr val="tx1"/>
            </a:solidFill>
            <a:miter lim="800000"/>
            <a:headEnd/>
            <a:tailEnd/>
          </a:ln>
          <a:effec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lvl="0" fontAlgn="base">
              <a:spcBef>
                <a:spcPct val="0"/>
              </a:spcBef>
              <a:spcAft>
                <a:spcPct val="0"/>
              </a:spcAft>
            </a:pPr>
            <a:r>
              <a:rPr lang="nl-NL" sz="1100" b="1" dirty="0">
                <a:solidFill>
                  <a:srgbClr val="0070C0"/>
                </a:solidFill>
                <a:ea typeface="Calibri" pitchFamily="34" charset="0"/>
                <a:cs typeface="Arial" charset="0"/>
              </a:rPr>
              <a:t>Leerproduct</a:t>
            </a:r>
          </a:p>
          <a:p>
            <a:pPr lvl="0" fontAlgn="base">
              <a:spcBef>
                <a:spcPct val="0"/>
              </a:spcBef>
              <a:spcAft>
                <a:spcPct val="0"/>
              </a:spcAft>
            </a:pPr>
            <a:r>
              <a:rPr lang="nl-NL" sz="1100" dirty="0">
                <a:solidFill>
                  <a:prstClr val="black"/>
                </a:solidFill>
                <a:ea typeface="Calibri" pitchFamily="34" charset="0"/>
                <a:cs typeface="Arial" charset="0"/>
              </a:rPr>
              <a:t>Een verslag waarin je de kwaliteit en de leefbaarheid je eigen wijk in beeld brengt, met daarin:</a:t>
            </a:r>
          </a:p>
          <a:p>
            <a:pPr marL="171450" lvl="0" indent="-171450" fontAlgn="base">
              <a:spcBef>
                <a:spcPct val="0"/>
              </a:spcBef>
              <a:spcAft>
                <a:spcPct val="0"/>
              </a:spcAft>
              <a:buFont typeface="Arial" pitchFamily="34" charset="0"/>
              <a:buChar char="•"/>
            </a:pPr>
            <a:r>
              <a:rPr lang="nl-NL" sz="1100" dirty="0">
                <a:solidFill>
                  <a:prstClr val="black"/>
                </a:solidFill>
                <a:ea typeface="Calibri" pitchFamily="34" charset="0"/>
                <a:cs typeface="Arial" charset="0"/>
              </a:rPr>
              <a:t>Een beschrijving van je wijk. </a:t>
            </a:r>
          </a:p>
          <a:p>
            <a:pPr marL="171450" lvl="0" indent="-171450" fontAlgn="base">
              <a:spcBef>
                <a:spcPct val="0"/>
              </a:spcBef>
              <a:spcAft>
                <a:spcPct val="0"/>
              </a:spcAft>
              <a:buFont typeface="Arial" pitchFamily="34" charset="0"/>
              <a:buChar char="•"/>
            </a:pPr>
            <a:r>
              <a:rPr lang="nl-NL" sz="1100" dirty="0">
                <a:solidFill>
                  <a:prstClr val="black"/>
                </a:solidFill>
                <a:ea typeface="Calibri" pitchFamily="34" charset="0"/>
                <a:cs typeface="Arial" charset="0"/>
              </a:rPr>
              <a:t>Een overzichtskaart van de wijk. </a:t>
            </a:r>
          </a:p>
          <a:p>
            <a:pPr marL="171450" indent="-171450" fontAlgn="base">
              <a:spcBef>
                <a:spcPct val="0"/>
              </a:spcBef>
              <a:spcAft>
                <a:spcPct val="0"/>
              </a:spcAft>
              <a:buFont typeface="Arial" pitchFamily="34" charset="0"/>
              <a:buChar char="•"/>
            </a:pPr>
            <a:r>
              <a:rPr lang="nl-NL" sz="1100" dirty="0">
                <a:solidFill>
                  <a:prstClr val="black"/>
                </a:solidFill>
                <a:ea typeface="Calibri" pitchFamily="34" charset="0"/>
                <a:cs typeface="Arial" charset="0"/>
              </a:rPr>
              <a:t>Belangrijke ontwikkelingen in de wijk/buurt.  </a:t>
            </a:r>
          </a:p>
          <a:p>
            <a:pPr marL="171450" lvl="0" indent="-171450" fontAlgn="base">
              <a:spcBef>
                <a:spcPct val="0"/>
              </a:spcBef>
              <a:spcAft>
                <a:spcPct val="0"/>
              </a:spcAft>
              <a:buFont typeface="Arial" pitchFamily="34" charset="0"/>
              <a:buChar char="•"/>
            </a:pPr>
            <a:r>
              <a:rPr lang="nl-NL" sz="1100" dirty="0">
                <a:solidFill>
                  <a:prstClr val="black"/>
                </a:solidFill>
                <a:ea typeface="Calibri" pitchFamily="34" charset="0"/>
                <a:cs typeface="Arial" charset="0"/>
              </a:rPr>
              <a:t>13 foto’s van onderdelen uit de wijkschouw. </a:t>
            </a:r>
          </a:p>
          <a:p>
            <a:pPr marL="171450" lvl="0" indent="-171450" fontAlgn="base">
              <a:spcBef>
                <a:spcPct val="0"/>
              </a:spcBef>
              <a:spcAft>
                <a:spcPct val="0"/>
              </a:spcAft>
              <a:buFont typeface="Arial" pitchFamily="34" charset="0"/>
              <a:buChar char="•"/>
            </a:pPr>
            <a:r>
              <a:rPr lang="nl-NL" sz="1100" dirty="0">
                <a:solidFill>
                  <a:prstClr val="black"/>
                </a:solidFill>
                <a:ea typeface="Calibri" pitchFamily="34" charset="0"/>
                <a:cs typeface="Arial" charset="0"/>
              </a:rPr>
              <a:t>Geef je conclusies (kwaliteitsniveau + toelichting) bij de foto’s.</a:t>
            </a:r>
          </a:p>
          <a:p>
            <a:pPr marL="171450" lvl="0" indent="-171450" fontAlgn="base">
              <a:spcBef>
                <a:spcPct val="0"/>
              </a:spcBef>
              <a:spcAft>
                <a:spcPct val="0"/>
              </a:spcAft>
              <a:buFont typeface="Arial" pitchFamily="34" charset="0"/>
              <a:buChar char="•"/>
            </a:pPr>
            <a:r>
              <a:rPr lang="nl-NL" sz="1100" dirty="0">
                <a:solidFill>
                  <a:prstClr val="black"/>
                </a:solidFill>
                <a:ea typeface="Calibri" pitchFamily="34" charset="0"/>
                <a:cs typeface="Arial" charset="0"/>
              </a:rPr>
              <a:t>Geef aan waar de foto’s gemaakt zijn in de overzichtskaart.  </a:t>
            </a:r>
          </a:p>
          <a:p>
            <a:pPr marL="171450" lvl="0" indent="-171450" fontAlgn="base">
              <a:spcBef>
                <a:spcPct val="0"/>
              </a:spcBef>
              <a:spcAft>
                <a:spcPct val="0"/>
              </a:spcAft>
              <a:buFont typeface="Arial" pitchFamily="34" charset="0"/>
              <a:buChar char="•"/>
            </a:pPr>
            <a:r>
              <a:rPr lang="nl-NL" sz="1100" dirty="0">
                <a:solidFill>
                  <a:prstClr val="black"/>
                </a:solidFill>
                <a:ea typeface="Calibri" pitchFamily="34" charset="0"/>
                <a:cs typeface="Arial" charset="0"/>
              </a:rPr>
              <a:t>SWOT-analyse van de sociale en fysieke kenmerken van jouw wijk</a:t>
            </a:r>
          </a:p>
          <a:p>
            <a:pPr marL="171450" lvl="0" indent="-171450" fontAlgn="base">
              <a:spcBef>
                <a:spcPct val="0"/>
              </a:spcBef>
              <a:spcAft>
                <a:spcPct val="0"/>
              </a:spcAft>
              <a:buFont typeface="Arial" pitchFamily="34" charset="0"/>
              <a:buChar char="•"/>
            </a:pPr>
            <a:r>
              <a:rPr lang="nl-NL" sz="1100" dirty="0">
                <a:solidFill>
                  <a:prstClr val="black"/>
                </a:solidFill>
                <a:ea typeface="Calibri" pitchFamily="34" charset="0"/>
                <a:cs typeface="Arial" charset="0"/>
              </a:rPr>
              <a:t>Lijst van maatregelen om je wijk te verbeteren.</a:t>
            </a:r>
          </a:p>
          <a:p>
            <a:pPr marL="171450" lvl="0" indent="-171450" fontAlgn="base">
              <a:spcBef>
                <a:spcPct val="0"/>
              </a:spcBef>
              <a:spcAft>
                <a:spcPct val="0"/>
              </a:spcAft>
              <a:buFont typeface="Arial" pitchFamily="34" charset="0"/>
              <a:buChar char="•"/>
            </a:pPr>
            <a:r>
              <a:rPr lang="nl-NL" sz="1100" dirty="0">
                <a:solidFill>
                  <a:prstClr val="black"/>
                </a:solidFill>
                <a:ea typeface="Calibri" pitchFamily="34" charset="0"/>
                <a:cs typeface="Arial" charset="0"/>
              </a:rPr>
              <a:t>Bronvermelding.</a:t>
            </a:r>
          </a:p>
        </p:txBody>
      </p:sp>
      <p:sp>
        <p:nvSpPr>
          <p:cNvPr id="7" name="Text Box 9"/>
          <p:cNvSpPr txBox="1">
            <a:spLocks noChangeArrowheads="1"/>
          </p:cNvSpPr>
          <p:nvPr/>
        </p:nvSpPr>
        <p:spPr bwMode="auto">
          <a:xfrm>
            <a:off x="2038195" y="4340504"/>
            <a:ext cx="4341432" cy="195438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76213" indent="-176213">
              <a:tabLst>
                <a:tab pos="176213" algn="l"/>
                <a:tab pos="1163638" algn="l"/>
              </a:tabLst>
              <a:defRPr sz="2400">
                <a:solidFill>
                  <a:schemeClr val="tx1"/>
                </a:solidFill>
                <a:latin typeface="Arial" charset="0"/>
                <a:ea typeface="ＭＳ Ｐゴシック" pitchFamily="36" charset="-128"/>
              </a:defRPr>
            </a:lvl1pPr>
            <a:lvl2pPr marL="37931725" indent="-37474525">
              <a:tabLst>
                <a:tab pos="176213" algn="l"/>
                <a:tab pos="1163638" algn="l"/>
              </a:tabLst>
              <a:defRPr sz="2400">
                <a:solidFill>
                  <a:schemeClr val="tx1"/>
                </a:solidFill>
                <a:latin typeface="Arial" charset="0"/>
                <a:ea typeface="ＭＳ Ｐゴシック" pitchFamily="36" charset="-128"/>
              </a:defRPr>
            </a:lvl2pPr>
            <a:lvl3pPr>
              <a:tabLst>
                <a:tab pos="176213" algn="l"/>
                <a:tab pos="1163638" algn="l"/>
              </a:tabLst>
              <a:defRPr sz="2400">
                <a:solidFill>
                  <a:schemeClr val="tx1"/>
                </a:solidFill>
                <a:latin typeface="Arial" charset="0"/>
                <a:ea typeface="ＭＳ Ｐゴシック" pitchFamily="36" charset="-128"/>
              </a:defRPr>
            </a:lvl3pPr>
            <a:lvl4pPr>
              <a:tabLst>
                <a:tab pos="176213" algn="l"/>
                <a:tab pos="1163638" algn="l"/>
              </a:tabLst>
              <a:defRPr sz="2400">
                <a:solidFill>
                  <a:schemeClr val="tx1"/>
                </a:solidFill>
                <a:latin typeface="Arial" charset="0"/>
                <a:ea typeface="ＭＳ Ｐゴシック" pitchFamily="36" charset="-128"/>
              </a:defRPr>
            </a:lvl4pPr>
            <a:lvl5pPr>
              <a:tabLst>
                <a:tab pos="176213" algn="l"/>
                <a:tab pos="1163638" algn="l"/>
              </a:tabLst>
              <a:defRPr sz="2400">
                <a:solidFill>
                  <a:schemeClr val="tx1"/>
                </a:solidFill>
                <a:latin typeface="Arial" charset="0"/>
                <a:ea typeface="ＭＳ Ｐゴシック" pitchFamily="36" charset="-128"/>
              </a:defRPr>
            </a:lvl5pPr>
            <a:lvl6pPr marL="4572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6pPr>
            <a:lvl7pPr marL="9144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9pPr>
          </a:lstStyle>
          <a:p>
            <a:pPr marL="0" lvl="0" indent="0" fontAlgn="base">
              <a:spcBef>
                <a:spcPct val="0"/>
              </a:spcBef>
              <a:spcAft>
                <a:spcPct val="0"/>
              </a:spcAft>
              <a:tabLst/>
            </a:pPr>
            <a:r>
              <a:rPr lang="nl-NL" sz="1100" b="1" dirty="0" err="1">
                <a:solidFill>
                  <a:srgbClr val="0070C0"/>
                </a:solidFill>
                <a:ea typeface="Calibri" pitchFamily="34" charset="0"/>
                <a:cs typeface="Arial" charset="0"/>
              </a:rPr>
              <a:t>Leerpad</a:t>
            </a:r>
            <a:r>
              <a:rPr lang="nl-NL" sz="1100" b="1" dirty="0">
                <a:solidFill>
                  <a:prstClr val="black"/>
                </a:solidFill>
                <a:ea typeface="Calibri" pitchFamily="34" charset="0"/>
                <a:cs typeface="Arial" charset="0"/>
              </a:rPr>
              <a:t>		         	</a:t>
            </a:r>
          </a:p>
          <a:p>
            <a:pPr marL="171450" lvl="0" indent="-171450" fontAlgn="base">
              <a:spcBef>
                <a:spcPct val="0"/>
              </a:spcBef>
              <a:spcAft>
                <a:spcPct val="0"/>
              </a:spcAft>
              <a:buFont typeface="Arial" pitchFamily="34" charset="0"/>
              <a:buChar char="•"/>
              <a:tabLst/>
            </a:pPr>
            <a:r>
              <a:rPr lang="nl-NL" sz="1100" dirty="0">
                <a:solidFill>
                  <a:prstClr val="black"/>
                </a:solidFill>
                <a:ea typeface="Calibri" pitchFamily="34" charset="0"/>
                <a:cs typeface="Arial" charset="0"/>
              </a:rPr>
              <a:t>Maak een kaart van je wijk. </a:t>
            </a:r>
          </a:p>
          <a:p>
            <a:pPr marL="171450" lvl="0" indent="-171450" fontAlgn="base">
              <a:spcBef>
                <a:spcPct val="0"/>
              </a:spcBef>
              <a:spcAft>
                <a:spcPct val="0"/>
              </a:spcAft>
              <a:buFont typeface="Arial" pitchFamily="34" charset="0"/>
              <a:buChar char="•"/>
              <a:tabLst/>
            </a:pPr>
            <a:r>
              <a:rPr lang="nl-NL" sz="1100" dirty="0">
                <a:solidFill>
                  <a:prstClr val="black"/>
                </a:solidFill>
                <a:ea typeface="Calibri" pitchFamily="34" charset="0"/>
                <a:cs typeface="Arial" charset="0"/>
              </a:rPr>
              <a:t>Ga op wijkschouw in je wijk. Neem de kaart, camera en het schouwboekje mee. </a:t>
            </a:r>
          </a:p>
          <a:p>
            <a:pPr marL="171450" lvl="0" indent="-171450" fontAlgn="base">
              <a:spcBef>
                <a:spcPct val="0"/>
              </a:spcBef>
              <a:spcAft>
                <a:spcPct val="0"/>
              </a:spcAft>
              <a:buFont typeface="Arial" pitchFamily="34" charset="0"/>
              <a:buChar char="•"/>
              <a:tabLst/>
            </a:pPr>
            <a:r>
              <a:rPr lang="nl-NL" sz="1100" dirty="0">
                <a:solidFill>
                  <a:prstClr val="black"/>
                </a:solidFill>
                <a:ea typeface="Calibri" pitchFamily="34" charset="0"/>
                <a:cs typeface="Arial" charset="0"/>
              </a:rPr>
              <a:t>Zoek ten minste 10 plekken die je gaat beoordelen. Geef deze plekken aan op je kaart. </a:t>
            </a:r>
          </a:p>
          <a:p>
            <a:pPr marL="171450" lvl="0" indent="-171450" fontAlgn="base">
              <a:spcBef>
                <a:spcPct val="0"/>
              </a:spcBef>
              <a:spcAft>
                <a:spcPct val="0"/>
              </a:spcAft>
              <a:buFont typeface="Arial" pitchFamily="34" charset="0"/>
              <a:buChar char="•"/>
              <a:tabLst/>
            </a:pPr>
            <a:r>
              <a:rPr lang="nl-NL" sz="1100" dirty="0">
                <a:solidFill>
                  <a:prstClr val="black"/>
                </a:solidFill>
                <a:ea typeface="Calibri" pitchFamily="34" charset="0"/>
                <a:cs typeface="Arial" charset="0"/>
              </a:rPr>
              <a:t>Maak een SWOT-analyse van de sociale en de fysieke kenmerken van je wijk. </a:t>
            </a:r>
          </a:p>
          <a:p>
            <a:pPr marL="171450" lvl="0" indent="-171450" fontAlgn="base">
              <a:spcBef>
                <a:spcPct val="0"/>
              </a:spcBef>
              <a:spcAft>
                <a:spcPct val="0"/>
              </a:spcAft>
              <a:buFont typeface="Arial" pitchFamily="34" charset="0"/>
              <a:buChar char="•"/>
              <a:tabLst/>
            </a:pPr>
            <a:r>
              <a:rPr lang="nl-NL" sz="1100" dirty="0">
                <a:solidFill>
                  <a:prstClr val="black"/>
                </a:solidFill>
                <a:ea typeface="Calibri" pitchFamily="34" charset="0"/>
                <a:cs typeface="Arial" charset="0"/>
              </a:rPr>
              <a:t>Maak een lijst van maatregelen die de leefbaarheid in jouw wijk zouden vergroten. Geef aan welke organisaties verantwoordelijk zijn voor de maatregelen.</a:t>
            </a:r>
          </a:p>
        </p:txBody>
      </p:sp>
      <p:sp>
        <p:nvSpPr>
          <p:cNvPr id="8" name="Text Box 14"/>
          <p:cNvSpPr txBox="1">
            <a:spLocks noChangeArrowheads="1"/>
          </p:cNvSpPr>
          <p:nvPr/>
        </p:nvSpPr>
        <p:spPr bwMode="auto">
          <a:xfrm>
            <a:off x="7143231" y="3925569"/>
            <a:ext cx="3448264" cy="1328056"/>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100" b="1" dirty="0">
                <a:solidFill>
                  <a:schemeClr val="accent1"/>
                </a:solidFill>
              </a:rPr>
              <a:t>Bronnen</a:t>
            </a:r>
          </a:p>
          <a:p>
            <a:pPr marL="176213" indent="-176213" defTabSz="457200">
              <a:lnSpc>
                <a:spcPct val="80000"/>
              </a:lnSpc>
              <a:spcBef>
                <a:spcPct val="50000"/>
              </a:spcBef>
              <a:buFontTx/>
              <a:buChar char="•"/>
              <a:tabLst>
                <a:tab pos="176213" algn="l"/>
                <a:tab pos="1163638" algn="l"/>
              </a:tabLst>
            </a:pPr>
            <a:r>
              <a:rPr lang="nl-NL" sz="1100" dirty="0">
                <a:solidFill>
                  <a:prstClr val="black"/>
                </a:solidFill>
                <a:hlinkClick r:id="rId3"/>
              </a:rPr>
              <a:t>www.leefbarometer.nl</a:t>
            </a:r>
            <a:endParaRPr lang="nl-NL" sz="1100" dirty="0">
              <a:solidFill>
                <a:prstClr val="black"/>
              </a:solidFill>
            </a:endParaRPr>
          </a:p>
          <a:p>
            <a:pPr marL="176213" indent="-176213" defTabSz="457200">
              <a:lnSpc>
                <a:spcPct val="80000"/>
              </a:lnSpc>
              <a:spcBef>
                <a:spcPct val="50000"/>
              </a:spcBef>
              <a:buFontTx/>
              <a:buChar char="•"/>
              <a:tabLst>
                <a:tab pos="176213" algn="l"/>
                <a:tab pos="1163638" algn="l"/>
              </a:tabLst>
            </a:pPr>
            <a:r>
              <a:rPr lang="nl-NL" sz="1100" dirty="0">
                <a:solidFill>
                  <a:prstClr val="black"/>
                </a:solidFill>
                <a:hlinkClick r:id="rId4"/>
              </a:rPr>
              <a:t>http://www.buurtmonitor.nl/</a:t>
            </a:r>
            <a:endParaRPr lang="nl-NL" sz="1100" dirty="0">
              <a:solidFill>
                <a:prstClr val="black"/>
              </a:solidFill>
            </a:endParaRPr>
          </a:p>
          <a:p>
            <a:pPr marL="176213" indent="-176213" defTabSz="457200">
              <a:lnSpc>
                <a:spcPct val="80000"/>
              </a:lnSpc>
              <a:spcBef>
                <a:spcPct val="50000"/>
              </a:spcBef>
              <a:buFontTx/>
              <a:buChar char="•"/>
              <a:tabLst>
                <a:tab pos="176213" algn="l"/>
                <a:tab pos="1163638" algn="l"/>
              </a:tabLst>
            </a:pPr>
            <a:r>
              <a:rPr lang="nl-NL" sz="1100" dirty="0">
                <a:solidFill>
                  <a:prstClr val="black"/>
                </a:solidFill>
              </a:rPr>
              <a:t>Zoektermen: kwaliteitscatalogus, wijkschouw, fysieke en sociale kwaliteit, draagvlak, leefbaarheid, wijkmanagement, kwaliteit van de leefomgeving, woonomgeving.</a:t>
            </a:r>
          </a:p>
        </p:txBody>
      </p:sp>
      <p:sp>
        <p:nvSpPr>
          <p:cNvPr id="11" name="Text Box 14"/>
          <p:cNvSpPr txBox="1">
            <a:spLocks noChangeArrowheads="1"/>
          </p:cNvSpPr>
          <p:nvPr/>
        </p:nvSpPr>
        <p:spPr bwMode="auto">
          <a:xfrm>
            <a:off x="7143232" y="2793142"/>
            <a:ext cx="3448263" cy="921791"/>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100" b="1" dirty="0">
                <a:solidFill>
                  <a:schemeClr val="accent1"/>
                </a:solidFill>
              </a:rPr>
              <a:t>Bijeenkomsten &amp; Tijd</a:t>
            </a:r>
          </a:p>
          <a:p>
            <a:pPr marL="176213" indent="-176213" defTabSz="457200">
              <a:lnSpc>
                <a:spcPct val="80000"/>
              </a:lnSpc>
              <a:spcBef>
                <a:spcPct val="50000"/>
              </a:spcBef>
              <a:buFontTx/>
              <a:buChar char="•"/>
              <a:tabLst>
                <a:tab pos="176213" algn="l"/>
                <a:tab pos="1163638" algn="l"/>
              </a:tabLst>
            </a:pPr>
            <a:r>
              <a:rPr lang="nl-NL" sz="1100" dirty="0">
                <a:solidFill>
                  <a:prstClr val="black"/>
                </a:solidFill>
              </a:rPr>
              <a:t>Les over de SWOT-analyse</a:t>
            </a:r>
          </a:p>
          <a:p>
            <a:pPr marL="176213" indent="-176213" defTabSz="457200">
              <a:lnSpc>
                <a:spcPct val="80000"/>
              </a:lnSpc>
              <a:spcBef>
                <a:spcPct val="50000"/>
              </a:spcBef>
              <a:buFontTx/>
              <a:buChar char="•"/>
              <a:tabLst>
                <a:tab pos="176213" algn="l"/>
                <a:tab pos="1163638" algn="l"/>
              </a:tabLst>
            </a:pPr>
            <a:r>
              <a:rPr lang="nl-NL" sz="1100" dirty="0">
                <a:solidFill>
                  <a:prstClr val="black"/>
                </a:solidFill>
              </a:rPr>
              <a:t>Les over de leefbaarheid van een wijk</a:t>
            </a:r>
          </a:p>
          <a:p>
            <a:pPr marL="176213" indent="-176213" defTabSz="457200">
              <a:lnSpc>
                <a:spcPct val="80000"/>
              </a:lnSpc>
              <a:spcBef>
                <a:spcPct val="50000"/>
              </a:spcBef>
              <a:buFontTx/>
              <a:buChar char="•"/>
              <a:tabLst>
                <a:tab pos="176213" algn="l"/>
                <a:tab pos="1163638" algn="l"/>
              </a:tabLst>
            </a:pPr>
            <a:r>
              <a:rPr lang="nl-NL" sz="1100" dirty="0">
                <a:solidFill>
                  <a:prstClr val="black"/>
                </a:solidFill>
              </a:rPr>
              <a:t>Je bent in totaal ongeveer 10 uur bezig</a:t>
            </a:r>
          </a:p>
        </p:txBody>
      </p:sp>
      <p:sp>
        <p:nvSpPr>
          <p:cNvPr id="13" name="Text Box 17"/>
          <p:cNvSpPr txBox="1">
            <a:spLocks noChangeArrowheads="1"/>
          </p:cNvSpPr>
          <p:nvPr/>
        </p:nvSpPr>
        <p:spPr bwMode="auto">
          <a:xfrm>
            <a:off x="7143232" y="915544"/>
            <a:ext cx="3448264" cy="1785104"/>
          </a:xfrm>
          <a:prstGeom prst="rect">
            <a:avLst/>
          </a:prstGeom>
          <a:noFill/>
          <a:ln w="9525">
            <a:solidFill>
              <a:schemeClr val="tx1"/>
            </a:solidFill>
            <a:miter lim="800000"/>
            <a:headEnd/>
            <a:tailEnd/>
          </a:ln>
          <a:effectLst/>
        </p:spPr>
        <p:txBody>
          <a:bodyPr wrap="square">
            <a:spAutoFit/>
          </a:bodyPr>
          <a:lstStyle/>
          <a:p>
            <a:pPr lvl="0" fontAlgn="base">
              <a:spcBef>
                <a:spcPct val="0"/>
              </a:spcBef>
              <a:spcAft>
                <a:spcPct val="0"/>
              </a:spcAft>
            </a:pPr>
            <a:r>
              <a:rPr lang="nl-NL" sz="1100" b="1" dirty="0">
                <a:solidFill>
                  <a:srgbClr val="0070C0"/>
                </a:solidFill>
                <a:latin typeface="Arial" charset="0"/>
                <a:ea typeface="Calibri" pitchFamily="34" charset="0"/>
                <a:cs typeface="Arial" charset="0"/>
              </a:rPr>
              <a:t>VAL en samenwerken</a:t>
            </a:r>
            <a:r>
              <a:rPr lang="nl-NL" sz="1100" b="1" dirty="0">
                <a:solidFill>
                  <a:prstClr val="black"/>
                </a:solidFill>
                <a:latin typeface="Arial" charset="0"/>
                <a:ea typeface="Calibri" pitchFamily="34" charset="0"/>
                <a:cs typeface="Arial" charset="0"/>
              </a:rPr>
              <a:t>	</a:t>
            </a:r>
          </a:p>
          <a:p>
            <a:pPr marL="171450" lvl="0" indent="-171450" eaLnBrk="0" fontAlgn="base" hangingPunct="0">
              <a:spcBef>
                <a:spcPct val="0"/>
              </a:spcBef>
              <a:spcAft>
                <a:spcPct val="0"/>
              </a:spcAft>
              <a:buFont typeface="Arial" pitchFamily="34" charset="0"/>
              <a:buChar char="•"/>
            </a:pPr>
            <a:r>
              <a:rPr lang="nl-NL" sz="1100" dirty="0">
                <a:solidFill>
                  <a:prstClr val="black"/>
                </a:solidFill>
                <a:latin typeface="Arial" charset="0"/>
                <a:ea typeface="Calibri" pitchFamily="34" charset="0"/>
                <a:cs typeface="Arial" charset="0"/>
              </a:rPr>
              <a:t>Plaats je product op het leerplatform</a:t>
            </a:r>
          </a:p>
          <a:p>
            <a:pPr marL="171450" lvl="0" indent="-171450" eaLnBrk="0" fontAlgn="base" hangingPunct="0">
              <a:spcBef>
                <a:spcPct val="0"/>
              </a:spcBef>
              <a:spcAft>
                <a:spcPct val="0"/>
              </a:spcAft>
              <a:buFont typeface="Arial" pitchFamily="34" charset="0"/>
              <a:buChar char="•"/>
            </a:pPr>
            <a:r>
              <a:rPr lang="nl-NL" sz="1100" dirty="0">
                <a:solidFill>
                  <a:prstClr val="black"/>
                </a:solidFill>
                <a:latin typeface="Arial" charset="0"/>
                <a:ea typeface="Calibri" pitchFamily="34" charset="0"/>
                <a:cs typeface="Arial" charset="0"/>
              </a:rPr>
              <a:t>Geef feedback aan minimaal 3 medestudenten.</a:t>
            </a:r>
          </a:p>
          <a:p>
            <a:pPr marL="171450" lvl="0" indent="-171450" eaLnBrk="0" fontAlgn="base" hangingPunct="0">
              <a:spcBef>
                <a:spcPct val="0"/>
              </a:spcBef>
              <a:spcAft>
                <a:spcPct val="0"/>
              </a:spcAft>
              <a:buFont typeface="Arial" pitchFamily="34" charset="0"/>
              <a:buChar char="•"/>
            </a:pPr>
            <a:r>
              <a:rPr lang="nl-NL" sz="1100" dirty="0">
                <a:solidFill>
                  <a:prstClr val="black"/>
                </a:solidFill>
                <a:latin typeface="Arial" charset="0"/>
                <a:ea typeface="Calibri" pitchFamily="34" charset="0"/>
                <a:cs typeface="Arial" charset="0"/>
              </a:rPr>
              <a:t>Verbeter je product (gebruik ontvangen feedback).</a:t>
            </a:r>
          </a:p>
          <a:p>
            <a:pPr marL="171450" lvl="0" indent="-171450" eaLnBrk="0" fontAlgn="base" hangingPunct="0">
              <a:spcBef>
                <a:spcPct val="0"/>
              </a:spcBef>
              <a:spcAft>
                <a:spcPct val="0"/>
              </a:spcAft>
              <a:buFont typeface="Arial" pitchFamily="34" charset="0"/>
              <a:buChar char="•"/>
            </a:pPr>
            <a:r>
              <a:rPr lang="en-US" sz="1100" dirty="0" err="1">
                <a:solidFill>
                  <a:prstClr val="black"/>
                </a:solidFill>
                <a:latin typeface="Arial" charset="0"/>
                <a:ea typeface="Calibri" pitchFamily="34" charset="0"/>
                <a:cs typeface="Arial" charset="0"/>
              </a:rPr>
              <a:t>Samenwerken</a:t>
            </a:r>
            <a:r>
              <a:rPr lang="en-US" sz="1100" dirty="0">
                <a:solidFill>
                  <a:prstClr val="black"/>
                </a:solidFill>
                <a:latin typeface="Arial" charset="0"/>
                <a:ea typeface="Calibri" pitchFamily="34" charset="0"/>
                <a:cs typeface="Arial" charset="0"/>
              </a:rPr>
              <a:t> mag, max 2 </a:t>
            </a:r>
            <a:r>
              <a:rPr lang="en-US" sz="1100" dirty="0" err="1">
                <a:solidFill>
                  <a:prstClr val="black"/>
                </a:solidFill>
                <a:latin typeface="Arial" charset="0"/>
                <a:ea typeface="Calibri" pitchFamily="34" charset="0"/>
                <a:cs typeface="Arial" charset="0"/>
              </a:rPr>
              <a:t>personen</a:t>
            </a:r>
            <a:r>
              <a:rPr lang="en-US" sz="1100" dirty="0">
                <a:solidFill>
                  <a:prstClr val="black"/>
                </a:solidFill>
                <a:latin typeface="Arial" charset="0"/>
                <a:ea typeface="Calibri" pitchFamily="34" charset="0"/>
                <a:cs typeface="Arial" charset="0"/>
              </a:rPr>
              <a:t>.</a:t>
            </a:r>
            <a:endParaRPr lang="nl-NL" sz="1100" dirty="0">
              <a:solidFill>
                <a:prstClr val="black"/>
              </a:solidFill>
              <a:latin typeface="Arial" charset="0"/>
              <a:ea typeface="Calibri" pitchFamily="34" charset="0"/>
              <a:cs typeface="Arial" charset="0"/>
            </a:endParaRPr>
          </a:p>
          <a:p>
            <a:pPr marL="171450" lvl="0" indent="-171450" eaLnBrk="0" fontAlgn="base" hangingPunct="0">
              <a:spcBef>
                <a:spcPct val="0"/>
              </a:spcBef>
              <a:spcAft>
                <a:spcPct val="0"/>
              </a:spcAft>
              <a:buFont typeface="Arial" pitchFamily="34" charset="0"/>
              <a:buChar char="•"/>
            </a:pPr>
            <a:r>
              <a:rPr lang="nl-NL" sz="1100" dirty="0">
                <a:solidFill>
                  <a:prstClr val="black"/>
                </a:solidFill>
                <a:latin typeface="Arial" charset="0"/>
                <a:ea typeface="Calibri" pitchFamily="34" charset="0"/>
                <a:cs typeface="Arial" charset="0"/>
              </a:rPr>
              <a:t>Verplaats je 2</a:t>
            </a:r>
            <a:r>
              <a:rPr lang="nl-NL" sz="1100" baseline="30000" dirty="0">
                <a:solidFill>
                  <a:prstClr val="black"/>
                </a:solidFill>
                <a:latin typeface="Arial" charset="0"/>
                <a:ea typeface="Calibri" pitchFamily="34" charset="0"/>
                <a:cs typeface="Arial" charset="0"/>
              </a:rPr>
              <a:t>e</a:t>
            </a:r>
            <a:r>
              <a:rPr lang="nl-NL" sz="1100" dirty="0">
                <a:solidFill>
                  <a:prstClr val="black"/>
                </a:solidFill>
                <a:latin typeface="Arial" charset="0"/>
                <a:ea typeface="Calibri" pitchFamily="34" charset="0"/>
                <a:cs typeface="Arial" charset="0"/>
              </a:rPr>
              <a:t> versie naar het leerplatform</a:t>
            </a:r>
          </a:p>
          <a:p>
            <a:pPr lvl="0" eaLnBrk="0" fontAlgn="base" hangingPunct="0">
              <a:spcBef>
                <a:spcPct val="0"/>
              </a:spcBef>
              <a:spcAft>
                <a:spcPct val="0"/>
              </a:spcAft>
            </a:pPr>
            <a:endParaRPr lang="nl-NL" sz="1100" dirty="0">
              <a:solidFill>
                <a:prstClr val="black"/>
              </a:solidFill>
              <a:latin typeface="Arial" charset="0"/>
              <a:ea typeface="Calibri" pitchFamily="34" charset="0"/>
              <a:cs typeface="Arial" charset="0"/>
            </a:endParaRPr>
          </a:p>
          <a:p>
            <a:pPr marL="171450" lvl="0" indent="-171450" eaLnBrk="0" fontAlgn="base" hangingPunct="0">
              <a:spcBef>
                <a:spcPct val="0"/>
              </a:spcBef>
              <a:spcAft>
                <a:spcPct val="0"/>
              </a:spcAft>
              <a:buFont typeface="Arial" pitchFamily="34" charset="0"/>
              <a:buChar char="•"/>
            </a:pPr>
            <a:r>
              <a:rPr lang="nl-NL" sz="1100" dirty="0">
                <a:solidFill>
                  <a:prstClr val="black"/>
                </a:solidFill>
                <a:latin typeface="Arial" charset="0"/>
                <a:ea typeface="Calibri" pitchFamily="34" charset="0"/>
                <a:cs typeface="Arial" charset="0"/>
              </a:rPr>
              <a:t>Deadline versie 1: einde van les 4</a:t>
            </a:r>
          </a:p>
          <a:p>
            <a:pPr marL="171450" lvl="0" indent="-171450" eaLnBrk="0" fontAlgn="base" hangingPunct="0">
              <a:spcBef>
                <a:spcPct val="0"/>
              </a:spcBef>
              <a:spcAft>
                <a:spcPct val="0"/>
              </a:spcAft>
              <a:buFont typeface="Arial" pitchFamily="34" charset="0"/>
              <a:buChar char="•"/>
            </a:pPr>
            <a:r>
              <a:rPr lang="nl-NL" sz="1100" dirty="0">
                <a:solidFill>
                  <a:prstClr val="black"/>
                </a:solidFill>
                <a:latin typeface="Arial" charset="0"/>
                <a:ea typeface="Calibri" pitchFamily="34" charset="0"/>
                <a:cs typeface="Arial" charset="0"/>
              </a:rPr>
              <a:t>Deadline versie 2: einde </a:t>
            </a:r>
            <a:r>
              <a:rPr lang="nl-NL" sz="1100">
                <a:solidFill>
                  <a:prstClr val="black"/>
                </a:solidFill>
                <a:latin typeface="Arial" charset="0"/>
                <a:ea typeface="Calibri" pitchFamily="34" charset="0"/>
                <a:cs typeface="Arial" charset="0"/>
              </a:rPr>
              <a:t>van les 6</a:t>
            </a:r>
            <a:endParaRPr lang="nl-NL" sz="1100" dirty="0">
              <a:solidFill>
                <a:prstClr val="black"/>
              </a:solidFill>
              <a:latin typeface="Arial" charset="0"/>
              <a:ea typeface="Calibri" pitchFamily="34" charset="0"/>
              <a:cs typeface="Arial" charset="0"/>
            </a:endParaRPr>
          </a:p>
        </p:txBody>
      </p:sp>
      <p:pic>
        <p:nvPicPr>
          <p:cNvPr id="9" name="Afbeelding 8"/>
          <p:cNvPicPr>
            <a:picLocks noChangeAspect="1"/>
          </p:cNvPicPr>
          <p:nvPr/>
        </p:nvPicPr>
        <p:blipFill rotWithShape="1">
          <a:blip r:embed="rId5"/>
          <a:srcRect l="21805" r="10840"/>
          <a:stretch/>
        </p:blipFill>
        <p:spPr>
          <a:xfrm>
            <a:off x="1664633" y="936769"/>
            <a:ext cx="299335" cy="412425"/>
          </a:xfrm>
          <a:prstGeom prst="rect">
            <a:avLst/>
          </a:prstGeom>
        </p:spPr>
      </p:pic>
      <p:pic>
        <p:nvPicPr>
          <p:cNvPr id="12" name="Afbeelding 11"/>
          <p:cNvPicPr>
            <a:picLocks noChangeAspect="1"/>
          </p:cNvPicPr>
          <p:nvPr/>
        </p:nvPicPr>
        <p:blipFill>
          <a:blip r:embed="rId6"/>
          <a:stretch>
            <a:fillRect/>
          </a:stretch>
        </p:blipFill>
        <p:spPr>
          <a:xfrm>
            <a:off x="1664633" y="2003848"/>
            <a:ext cx="263290" cy="321303"/>
          </a:xfrm>
          <a:prstGeom prst="rect">
            <a:avLst/>
          </a:prstGeom>
        </p:spPr>
      </p:pic>
      <p:pic>
        <p:nvPicPr>
          <p:cNvPr id="14" name="Afbeelding 13"/>
          <p:cNvPicPr>
            <a:picLocks noChangeAspect="1"/>
          </p:cNvPicPr>
          <p:nvPr/>
        </p:nvPicPr>
        <p:blipFill>
          <a:blip r:embed="rId7"/>
          <a:stretch>
            <a:fillRect/>
          </a:stretch>
        </p:blipFill>
        <p:spPr>
          <a:xfrm>
            <a:off x="1667385" y="4255866"/>
            <a:ext cx="266283" cy="416301"/>
          </a:xfrm>
          <a:prstGeom prst="rect">
            <a:avLst/>
          </a:prstGeom>
        </p:spPr>
      </p:pic>
      <p:pic>
        <p:nvPicPr>
          <p:cNvPr id="16" name="Afbeelding 15"/>
          <p:cNvPicPr>
            <a:picLocks noChangeAspect="1"/>
          </p:cNvPicPr>
          <p:nvPr/>
        </p:nvPicPr>
        <p:blipFill>
          <a:blip r:embed="rId8"/>
          <a:stretch>
            <a:fillRect/>
          </a:stretch>
        </p:blipFill>
        <p:spPr>
          <a:xfrm>
            <a:off x="6683194" y="949276"/>
            <a:ext cx="385812" cy="263054"/>
          </a:xfrm>
          <a:prstGeom prst="rect">
            <a:avLst/>
          </a:prstGeom>
        </p:spPr>
      </p:pic>
      <p:pic>
        <p:nvPicPr>
          <p:cNvPr id="17" name="Afbeelding 16"/>
          <p:cNvPicPr>
            <a:picLocks noChangeAspect="1"/>
          </p:cNvPicPr>
          <p:nvPr/>
        </p:nvPicPr>
        <p:blipFill>
          <a:blip r:embed="rId9"/>
          <a:stretch>
            <a:fillRect/>
          </a:stretch>
        </p:blipFill>
        <p:spPr>
          <a:xfrm>
            <a:off x="6769781" y="4034540"/>
            <a:ext cx="299225" cy="290796"/>
          </a:xfrm>
          <a:prstGeom prst="rect">
            <a:avLst/>
          </a:prstGeom>
        </p:spPr>
      </p:pic>
      <p:pic>
        <p:nvPicPr>
          <p:cNvPr id="23" name="Afbeelding 22"/>
          <p:cNvPicPr>
            <a:picLocks noChangeAspect="1"/>
          </p:cNvPicPr>
          <p:nvPr/>
        </p:nvPicPr>
        <p:blipFill rotWithShape="1">
          <a:blip r:embed="rId10"/>
          <a:srcRect l="17050" t="33024" r="61669" b="30375"/>
          <a:stretch/>
        </p:blipFill>
        <p:spPr>
          <a:xfrm>
            <a:off x="6769781" y="2793142"/>
            <a:ext cx="269390" cy="260485"/>
          </a:xfrm>
          <a:prstGeom prst="rect">
            <a:avLst/>
          </a:prstGeom>
        </p:spPr>
      </p:pic>
      <p:sp>
        <p:nvSpPr>
          <p:cNvPr id="25" name="Tekstvak 24"/>
          <p:cNvSpPr txBox="1"/>
          <p:nvPr/>
        </p:nvSpPr>
        <p:spPr>
          <a:xfrm>
            <a:off x="2547716" y="6338607"/>
            <a:ext cx="4105285" cy="338554"/>
          </a:xfrm>
          <a:prstGeom prst="rect">
            <a:avLst/>
          </a:prstGeom>
          <a:noFill/>
        </p:spPr>
        <p:txBody>
          <a:bodyPr wrap="square" rtlCol="0">
            <a:spAutoFit/>
          </a:bodyPr>
          <a:lstStyle/>
          <a:p>
            <a:pPr defTabSz="457200"/>
            <a:r>
              <a:rPr lang="nl-NL" sz="1600" b="1" i="1" dirty="0">
                <a:solidFill>
                  <a:prstClr val="black"/>
                </a:solidFill>
                <a:latin typeface="Arial" panose="020B0604020202020204" pitchFamily="34" charset="0"/>
                <a:cs typeface="Arial" panose="020B0604020202020204" pitchFamily="34" charset="0"/>
              </a:rPr>
              <a:t>Wanneer is een wijk leefbaar?</a:t>
            </a:r>
          </a:p>
        </p:txBody>
      </p:sp>
      <p:pic>
        <p:nvPicPr>
          <p:cNvPr id="3" name="Afbeelding 2"/>
          <p:cNvPicPr>
            <a:picLocks noChangeAspect="1"/>
          </p:cNvPicPr>
          <p:nvPr/>
        </p:nvPicPr>
        <p:blipFill>
          <a:blip r:embed="rId11"/>
          <a:stretch>
            <a:fillRect/>
          </a:stretch>
        </p:blipFill>
        <p:spPr>
          <a:xfrm>
            <a:off x="9619265" y="5119942"/>
            <a:ext cx="2572735" cy="1560711"/>
          </a:xfrm>
          <a:prstGeom prst="rect">
            <a:avLst/>
          </a:prstGeom>
        </p:spPr>
      </p:pic>
      <p:pic>
        <p:nvPicPr>
          <p:cNvPr id="15" name="Afbeelding 14"/>
          <p:cNvPicPr>
            <a:picLocks noChangeAspect="1"/>
          </p:cNvPicPr>
          <p:nvPr/>
        </p:nvPicPr>
        <p:blipFill>
          <a:blip r:embed="rId12"/>
          <a:stretch>
            <a:fillRect/>
          </a:stretch>
        </p:blipFill>
        <p:spPr>
          <a:xfrm>
            <a:off x="7143231" y="5400895"/>
            <a:ext cx="1786283" cy="1188823"/>
          </a:xfrm>
          <a:prstGeom prst="rect">
            <a:avLst/>
          </a:prstGeom>
        </p:spPr>
      </p:pic>
    </p:spTree>
    <p:extLst>
      <p:ext uri="{BB962C8B-B14F-4D97-AF65-F5344CB8AC3E}">
        <p14:creationId xmlns:p14="http://schemas.microsoft.com/office/powerpoint/2010/main" val="2179378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descr="Afbeelding met flesdop&#10;&#10;Automatisch gegenereerde beschrijving">
            <a:extLst>
              <a:ext uri="{FF2B5EF4-FFF2-40B4-BE49-F238E27FC236}">
                <a16:creationId xmlns:a16="http://schemas.microsoft.com/office/drawing/2014/main" id="{FCB08297-6DEA-423A-94FC-9D8AE8E37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9737" y="190500"/>
            <a:ext cx="6494876" cy="6477000"/>
          </a:xfrm>
          <a:prstGeom prst="rect">
            <a:avLst/>
          </a:prstGeom>
        </p:spPr>
      </p:pic>
    </p:spTree>
    <p:extLst>
      <p:ext uri="{BB962C8B-B14F-4D97-AF65-F5344CB8AC3E}">
        <p14:creationId xmlns:p14="http://schemas.microsoft.com/office/powerpoint/2010/main" val="4024628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65717" y="897025"/>
            <a:ext cx="8860565" cy="648072"/>
          </a:xfrm>
        </p:spPr>
        <p:txBody>
          <a:bodyPr/>
          <a:lstStyle/>
          <a:p>
            <a:r>
              <a:rPr lang="nl-NL" dirty="0"/>
              <a:t>Inhoud van deze les:</a:t>
            </a:r>
          </a:p>
        </p:txBody>
      </p:sp>
      <p:sp>
        <p:nvSpPr>
          <p:cNvPr id="3" name="Tijdelijke aanduiding voor inhoud 2"/>
          <p:cNvSpPr>
            <a:spLocks noGrp="1"/>
          </p:cNvSpPr>
          <p:nvPr>
            <p:ph idx="1"/>
          </p:nvPr>
        </p:nvSpPr>
        <p:spPr>
          <a:xfrm>
            <a:off x="1665717" y="1545097"/>
            <a:ext cx="5415644" cy="3484103"/>
          </a:xfrm>
        </p:spPr>
        <p:txBody>
          <a:bodyPr>
            <a:noAutofit/>
          </a:bodyPr>
          <a:lstStyle/>
          <a:p>
            <a:pPr marL="457200" indent="-457200">
              <a:buFont typeface="+mj-lt"/>
              <a:buAutoNum type="arabicPeriod"/>
            </a:pPr>
            <a:r>
              <a:rPr lang="nl-NL" sz="2400" dirty="0"/>
              <a:t>Introductie </a:t>
            </a:r>
          </a:p>
          <a:p>
            <a:pPr marL="457200" indent="-457200">
              <a:buFont typeface="+mj-lt"/>
              <a:buAutoNum type="arabicPeriod"/>
            </a:pPr>
            <a:r>
              <a:rPr lang="nl-NL" sz="2400" dirty="0"/>
              <a:t>Wat is Stad &amp; wijk?</a:t>
            </a:r>
          </a:p>
          <a:p>
            <a:pPr marL="457200" indent="-457200">
              <a:buFont typeface="+mj-lt"/>
              <a:buAutoNum type="arabicPeriod"/>
            </a:pPr>
            <a:r>
              <a:rPr lang="nl-NL" sz="2400" dirty="0"/>
              <a:t>Leefbaarheid </a:t>
            </a:r>
          </a:p>
          <a:p>
            <a:pPr marL="0" indent="0">
              <a:buNone/>
            </a:pPr>
            <a:r>
              <a:rPr lang="nl-NL" sz="2400" dirty="0"/>
              <a:t> 	- Fysiek	</a:t>
            </a:r>
          </a:p>
          <a:p>
            <a:pPr marL="0" indent="0">
              <a:buNone/>
            </a:pPr>
            <a:r>
              <a:rPr lang="nl-NL" sz="2400" dirty="0"/>
              <a:t>	- Sociaal </a:t>
            </a:r>
          </a:p>
          <a:p>
            <a:pPr marL="0" indent="0">
              <a:buNone/>
            </a:pPr>
            <a:r>
              <a:rPr lang="nl-NL" sz="2400" dirty="0"/>
              <a:t>4. Doelen</a:t>
            </a:r>
          </a:p>
          <a:p>
            <a:pPr marL="0" indent="0">
              <a:buNone/>
            </a:pPr>
            <a:r>
              <a:rPr lang="nl-NL" sz="2400" dirty="0"/>
              <a:t>5. Doelen voor de komende periode </a:t>
            </a:r>
          </a:p>
          <a:p>
            <a:pPr marL="0" indent="0">
              <a:buNone/>
            </a:pPr>
            <a:r>
              <a:rPr lang="nl-NL" sz="2400" dirty="0"/>
              <a:t>6. Afronding: tijd voor laatste vragen! </a:t>
            </a:r>
          </a:p>
        </p:txBody>
      </p:sp>
      <p:pic>
        <p:nvPicPr>
          <p:cNvPr id="4" name="Afbeelding 3">
            <a:extLst>
              <a:ext uri="{FF2B5EF4-FFF2-40B4-BE49-F238E27FC236}">
                <a16:creationId xmlns:a16="http://schemas.microsoft.com/office/drawing/2014/main" id="{E6AC1002-85FE-41C3-A23E-B0C96E016C8C}"/>
              </a:ext>
            </a:extLst>
          </p:cNvPr>
          <p:cNvPicPr>
            <a:picLocks noChangeAspect="1"/>
          </p:cNvPicPr>
          <p:nvPr/>
        </p:nvPicPr>
        <p:blipFill>
          <a:blip r:embed="rId2"/>
          <a:stretch>
            <a:fillRect/>
          </a:stretch>
        </p:blipFill>
        <p:spPr>
          <a:xfrm>
            <a:off x="7081361" y="897025"/>
            <a:ext cx="4571982" cy="4730889"/>
          </a:xfrm>
          <a:prstGeom prst="rect">
            <a:avLst/>
          </a:prstGeom>
        </p:spPr>
      </p:pic>
    </p:spTree>
    <p:extLst>
      <p:ext uri="{BB962C8B-B14F-4D97-AF65-F5344CB8AC3E}">
        <p14:creationId xmlns:p14="http://schemas.microsoft.com/office/powerpoint/2010/main" val="1551420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7228" y="985799"/>
            <a:ext cx="8860565" cy="648072"/>
          </a:xfrm>
        </p:spPr>
        <p:txBody>
          <a:bodyPr/>
          <a:lstStyle/>
          <a:p>
            <a:r>
              <a:rPr lang="nl-NL" dirty="0"/>
              <a:t>Waar denken jullie aan bij Stad &amp; wijk?</a:t>
            </a:r>
          </a:p>
        </p:txBody>
      </p:sp>
      <p:pic>
        <p:nvPicPr>
          <p:cNvPr id="2050" name="Picture 2" descr="Afbeeldingsresultaat voor leefbare stad">
            <a:extLst>
              <a:ext uri="{FF2B5EF4-FFF2-40B4-BE49-F238E27FC236}">
                <a16:creationId xmlns:a16="http://schemas.microsoft.com/office/drawing/2014/main" id="{A9133832-D71C-4BBC-83B8-207D8D3CAB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7142" y="1502229"/>
            <a:ext cx="8809623" cy="5478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755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1F01ADD-3F9F-498A-B2FD-B9A316AC3552}"/>
              </a:ext>
            </a:extLst>
          </p:cNvPr>
          <p:cNvSpPr txBox="1"/>
          <p:nvPr/>
        </p:nvSpPr>
        <p:spPr>
          <a:xfrm>
            <a:off x="1524000" y="1654629"/>
            <a:ext cx="7249886" cy="1231106"/>
          </a:xfrm>
          <a:prstGeom prst="rect">
            <a:avLst/>
          </a:prstGeom>
          <a:noFill/>
        </p:spPr>
        <p:txBody>
          <a:bodyPr wrap="square" rtlCol="0">
            <a:spAutoFit/>
          </a:bodyPr>
          <a:lstStyle/>
          <a:p>
            <a:r>
              <a:rPr lang="nl-NL" sz="2800" dirty="0">
                <a:latin typeface="Arial" panose="020B0604020202020204" pitchFamily="34" charset="0"/>
                <a:cs typeface="Arial" panose="020B0604020202020204" pitchFamily="34" charset="0"/>
              </a:rPr>
              <a:t>Aan de slag:</a:t>
            </a:r>
          </a:p>
          <a:p>
            <a:r>
              <a:rPr lang="nl-NL" sz="2800" dirty="0">
                <a:latin typeface="Arial" panose="020B0604020202020204" pitchFamily="34" charset="0"/>
                <a:cs typeface="Arial" panose="020B0604020202020204" pitchFamily="34" charset="0"/>
              </a:rPr>
              <a:t>Plattegrond, post-its en vragenlijsten! </a:t>
            </a:r>
          </a:p>
          <a:p>
            <a:endParaRPr lang="nl-NL" dirty="0">
              <a:latin typeface="Arial" panose="020B060402020202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964691D5-81C5-4E14-A5D9-32D6F4C72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943" y="2885735"/>
            <a:ext cx="6057900" cy="3305175"/>
          </a:xfrm>
          <a:prstGeom prst="rect">
            <a:avLst/>
          </a:prstGeom>
        </p:spPr>
      </p:pic>
    </p:spTree>
    <p:extLst>
      <p:ext uri="{BB962C8B-B14F-4D97-AF65-F5344CB8AC3E}">
        <p14:creationId xmlns:p14="http://schemas.microsoft.com/office/powerpoint/2010/main" val="715995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24308" y="798685"/>
            <a:ext cx="8860565" cy="648072"/>
          </a:xfrm>
        </p:spPr>
        <p:txBody>
          <a:bodyPr/>
          <a:lstStyle/>
          <a:p>
            <a:r>
              <a:rPr lang="nl-NL" dirty="0"/>
              <a:t>Leefbaarheid van de leefomgeving</a:t>
            </a:r>
          </a:p>
        </p:txBody>
      </p:sp>
      <p:sp>
        <p:nvSpPr>
          <p:cNvPr id="3" name="Tijdelijke aanduiding voor inhoud 2"/>
          <p:cNvSpPr>
            <a:spLocks noGrp="1"/>
          </p:cNvSpPr>
          <p:nvPr>
            <p:ph idx="1"/>
          </p:nvPr>
        </p:nvSpPr>
        <p:spPr>
          <a:xfrm>
            <a:off x="1424308" y="1664471"/>
            <a:ext cx="8596668" cy="3880773"/>
          </a:xfrm>
        </p:spPr>
        <p:txBody>
          <a:bodyPr>
            <a:normAutofit fontScale="92500" lnSpcReduction="10000"/>
          </a:bodyPr>
          <a:lstStyle/>
          <a:p>
            <a:r>
              <a:rPr lang="nl-NL" dirty="0"/>
              <a:t>De mens geeft de omgeving betekenis in termen van </a:t>
            </a:r>
            <a:r>
              <a:rPr lang="nl-NL" u="sng" dirty="0"/>
              <a:t>leefbaarheid</a:t>
            </a:r>
            <a:r>
              <a:rPr lang="nl-NL" dirty="0"/>
              <a:t>. </a:t>
            </a:r>
          </a:p>
          <a:p>
            <a:pPr lvl="1"/>
            <a:r>
              <a:rPr lang="nl-NL" i="1" dirty="0"/>
              <a:t>Hoe aantrekkelijk en/of geschikt een gebied of gemeenschap is om er te wonen, te recreëren, of te werken. </a:t>
            </a:r>
          </a:p>
          <a:p>
            <a:pPr lvl="1"/>
            <a:endParaRPr lang="nl-NL" i="1" dirty="0"/>
          </a:p>
          <a:p>
            <a:r>
              <a:rPr lang="nl-NL" dirty="0"/>
              <a:t>Kwaliteitsoordeel over:</a:t>
            </a:r>
          </a:p>
          <a:p>
            <a:pPr marL="685800" lvl="1">
              <a:buFontTx/>
              <a:buChar char="-"/>
            </a:pPr>
            <a:r>
              <a:rPr lang="nl-NL" dirty="0"/>
              <a:t>Fysieke woonomgeving </a:t>
            </a:r>
          </a:p>
          <a:p>
            <a:pPr marL="685800" lvl="1">
              <a:buFontTx/>
              <a:buChar char="-"/>
            </a:pPr>
            <a:r>
              <a:rPr lang="nl-NL" dirty="0"/>
              <a:t>Sociale kwaliteit</a:t>
            </a:r>
          </a:p>
          <a:p>
            <a:pPr marL="685800" lvl="1">
              <a:buFontTx/>
              <a:buChar char="-"/>
            </a:pPr>
            <a:r>
              <a:rPr lang="nl-NL" dirty="0"/>
              <a:t>Objectieve leefbaarheid </a:t>
            </a:r>
          </a:p>
          <a:p>
            <a:pPr marL="685800" lvl="1">
              <a:buFontTx/>
              <a:buChar char="-"/>
            </a:pPr>
            <a:r>
              <a:rPr lang="nl-NL" dirty="0"/>
              <a:t>Subjectieve leefbaarheid </a:t>
            </a:r>
          </a:p>
          <a:p>
            <a:endParaRPr lang="nl-NL" dirty="0"/>
          </a:p>
        </p:txBody>
      </p:sp>
      <p:pic>
        <p:nvPicPr>
          <p:cNvPr id="4" name="Afbeelding 3"/>
          <p:cNvPicPr>
            <a:picLocks noChangeAspect="1"/>
          </p:cNvPicPr>
          <p:nvPr/>
        </p:nvPicPr>
        <p:blipFill>
          <a:blip r:embed="rId3"/>
          <a:stretch>
            <a:fillRect/>
          </a:stretch>
        </p:blipFill>
        <p:spPr>
          <a:xfrm>
            <a:off x="7998432" y="3876542"/>
            <a:ext cx="4045088" cy="2515673"/>
          </a:xfrm>
          <a:prstGeom prst="rect">
            <a:avLst/>
          </a:prstGeom>
        </p:spPr>
      </p:pic>
    </p:spTree>
    <p:extLst>
      <p:ext uri="{BB962C8B-B14F-4D97-AF65-F5344CB8AC3E}">
        <p14:creationId xmlns:p14="http://schemas.microsoft.com/office/powerpoint/2010/main" val="1936912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541674" y="1268827"/>
            <a:ext cx="8860565" cy="648072"/>
          </a:xfrm>
        </p:spPr>
        <p:txBody>
          <a:bodyPr/>
          <a:lstStyle/>
          <a:p>
            <a:r>
              <a:rPr lang="nl-NL" dirty="0"/>
              <a:t>Leefbaarheid</a:t>
            </a:r>
          </a:p>
        </p:txBody>
      </p:sp>
      <p:sp>
        <p:nvSpPr>
          <p:cNvPr id="3" name="Rectangle 2"/>
          <p:cNvSpPr>
            <a:spLocks noGrp="1"/>
          </p:cNvSpPr>
          <p:nvPr>
            <p:ph idx="1"/>
          </p:nvPr>
        </p:nvSpPr>
        <p:spPr>
          <a:xfrm>
            <a:off x="1555466" y="2049593"/>
            <a:ext cx="8846773" cy="4929411"/>
          </a:xfrm>
        </p:spPr>
        <p:txBody>
          <a:bodyPr/>
          <a:lstStyle/>
          <a:p>
            <a:r>
              <a:rPr lang="nl-NL" dirty="0"/>
              <a:t>Leefbaarheid: </a:t>
            </a:r>
          </a:p>
          <a:p>
            <a:pPr marL="457200" lvl="1" indent="0">
              <a:buNone/>
            </a:pPr>
            <a:r>
              <a:rPr lang="nl-NL" dirty="0"/>
              <a:t>Met het begrip leefbaarheid wordt aangegeven hoe aantrekkelijk en/of geschikt een gebied of gemeenschap is om er te wonen, of te werken.</a:t>
            </a:r>
          </a:p>
        </p:txBody>
      </p:sp>
    </p:spTree>
    <p:extLst>
      <p:ext uri="{BB962C8B-B14F-4D97-AF65-F5344CB8AC3E}">
        <p14:creationId xmlns:p14="http://schemas.microsoft.com/office/powerpoint/2010/main" val="2663575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kaart&#10;&#10;Automatisch gegenereerde beschrijving">
            <a:extLst>
              <a:ext uri="{FF2B5EF4-FFF2-40B4-BE49-F238E27FC236}">
                <a16:creationId xmlns:a16="http://schemas.microsoft.com/office/drawing/2014/main" id="{1D178FF6-B60F-4703-A44E-BDE9028214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1189" y="108857"/>
            <a:ext cx="6680368" cy="6640286"/>
          </a:xfrm>
          <a:prstGeom prst="rect">
            <a:avLst/>
          </a:prstGeom>
        </p:spPr>
      </p:pic>
      <p:sp>
        <p:nvSpPr>
          <p:cNvPr id="6" name="Rechthoek 5">
            <a:extLst>
              <a:ext uri="{FF2B5EF4-FFF2-40B4-BE49-F238E27FC236}">
                <a16:creationId xmlns:a16="http://schemas.microsoft.com/office/drawing/2014/main" id="{83BFDFB6-8129-4518-8423-61BE34CD2280}"/>
              </a:ext>
            </a:extLst>
          </p:cNvPr>
          <p:cNvSpPr/>
          <p:nvPr/>
        </p:nvSpPr>
        <p:spPr>
          <a:xfrm>
            <a:off x="1240972" y="1388907"/>
            <a:ext cx="3646714" cy="4339650"/>
          </a:xfrm>
          <a:prstGeom prst="rect">
            <a:avLst/>
          </a:prstGeom>
        </p:spPr>
        <p:txBody>
          <a:bodyPr wrap="square">
            <a:spAutoFit/>
          </a:bodyPr>
          <a:lstStyle/>
          <a:p>
            <a:r>
              <a:rPr lang="nl-NL" sz="2000" cap="all" dirty="0">
                <a:latin typeface="Arial" panose="020B0604020202020204" pitchFamily="34" charset="0"/>
                <a:cs typeface="Arial" panose="020B0604020202020204" pitchFamily="34" charset="0"/>
              </a:rPr>
              <a:t>JENNY LINDHOUT maakte deze Illustratie voor gemeente Culemborg. </a:t>
            </a:r>
          </a:p>
          <a:p>
            <a:endParaRPr lang="nl-NL" sz="2000" cap="all" dirty="0">
              <a:latin typeface="Arial" panose="020B0604020202020204" pitchFamily="34" charset="0"/>
              <a:cs typeface="Arial" panose="020B0604020202020204" pitchFamily="34" charset="0"/>
            </a:endParaRPr>
          </a:p>
          <a:p>
            <a:r>
              <a:rPr lang="nl-NL" sz="2000" cap="all" dirty="0">
                <a:latin typeface="Arial" panose="020B0604020202020204" pitchFamily="34" charset="0"/>
                <a:cs typeface="Arial" panose="020B0604020202020204" pitchFamily="34" charset="0"/>
              </a:rPr>
              <a:t>Culemborg krijgt een 7- van de inwoners: een mooi cijfer. In de </a:t>
            </a:r>
            <a:r>
              <a:rPr lang="nl-NL" sz="2000" cap="all" dirty="0" err="1">
                <a:latin typeface="Arial" panose="020B0604020202020204" pitchFamily="34" charset="0"/>
                <a:cs typeface="Arial" panose="020B0604020202020204" pitchFamily="34" charset="0"/>
              </a:rPr>
              <a:t>infographic</a:t>
            </a:r>
            <a:r>
              <a:rPr lang="nl-NL" sz="2000" cap="all" dirty="0">
                <a:latin typeface="Arial" panose="020B0604020202020204" pitchFamily="34" charset="0"/>
                <a:cs typeface="Arial" panose="020B0604020202020204" pitchFamily="34" charset="0"/>
              </a:rPr>
              <a:t> kun je zien wat de inwoners weten te waarderen en waar nog wat verbeterpunten zijn.</a:t>
            </a:r>
          </a:p>
          <a:p>
            <a:br>
              <a:rPr lang="nl-NL" dirty="0"/>
            </a:br>
            <a:endParaRPr lang="nl-NL" dirty="0"/>
          </a:p>
        </p:txBody>
      </p:sp>
    </p:spTree>
    <p:extLst>
      <p:ext uri="{BB962C8B-B14F-4D97-AF65-F5344CB8AC3E}">
        <p14:creationId xmlns:p14="http://schemas.microsoft.com/office/powerpoint/2010/main" val="2135322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nl-NL" dirty="0"/>
              <a:t>Leefbaarheid</a:t>
            </a:r>
          </a:p>
        </p:txBody>
      </p:sp>
      <p:sp>
        <p:nvSpPr>
          <p:cNvPr id="3" name="Rectangle 2"/>
          <p:cNvSpPr>
            <a:spLocks noGrp="1"/>
          </p:cNvSpPr>
          <p:nvPr>
            <p:ph idx="1"/>
          </p:nvPr>
        </p:nvSpPr>
        <p:spPr/>
        <p:txBody>
          <a:bodyPr/>
          <a:lstStyle/>
          <a:p>
            <a:endParaRPr lang="nl-NL" dirty="0"/>
          </a:p>
          <a:p>
            <a:pPr lvl="1"/>
            <a:endParaRPr lang="nl-NL" dirty="0"/>
          </a:p>
        </p:txBody>
      </p:sp>
      <p:sp>
        <p:nvSpPr>
          <p:cNvPr id="4" name="Rechthoek 3"/>
          <p:cNvSpPr/>
          <p:nvPr/>
        </p:nvSpPr>
        <p:spPr>
          <a:xfrm>
            <a:off x="2639616" y="1196752"/>
            <a:ext cx="9247584" cy="5016758"/>
          </a:xfrm>
          <a:prstGeom prst="rect">
            <a:avLst/>
          </a:prstGeom>
        </p:spPr>
        <p:txBody>
          <a:bodyPr wrap="square">
            <a:spAutoFit/>
          </a:bodyPr>
          <a:lstStyle/>
          <a:p>
            <a:r>
              <a:rPr lang="nl-NL" sz="2000" u="sng" dirty="0"/>
              <a:t>Wat zijn leefbare wijken?</a:t>
            </a:r>
          </a:p>
          <a:p>
            <a:r>
              <a:rPr lang="nl-NL" sz="2000" dirty="0"/>
              <a:t>Leefbare wijken of leefbaarheid heeft te maken met de directe woon- en leefomgeving van bewoners. In een leefbare buurt willen mensen graag wonen; zij voelen zich er thuis. Er zijn goede voorzieningen; kinderen spelen veilig buiten; het is er schoon, groen en veilig, ook 's avonds. Er zal altijd geïnvesteerd worden in de verbetering van de fysieke en sociale kwaliteit van de woon- en leefomgeving. </a:t>
            </a:r>
          </a:p>
          <a:p>
            <a:endParaRPr lang="nl-NL" sz="2000" dirty="0"/>
          </a:p>
          <a:p>
            <a:endParaRPr lang="nl-NL" sz="2000" dirty="0"/>
          </a:p>
          <a:p>
            <a:r>
              <a:rPr lang="nl-NL" sz="2000" u="sng" dirty="0"/>
              <a:t>Fysieke leefbaarheid</a:t>
            </a:r>
          </a:p>
          <a:p>
            <a:r>
              <a:rPr lang="nl-NL" sz="2000" dirty="0"/>
              <a:t>Fysieke leefbaarheid gaat om de tastbare zaken in een buurt, zoals de bestrating, het groen, bankjes, speelvoorzieningen, woningen en de openbare verlichting. </a:t>
            </a:r>
          </a:p>
          <a:p>
            <a:endParaRPr lang="nl-NL" sz="2000" dirty="0"/>
          </a:p>
          <a:p>
            <a:r>
              <a:rPr lang="nl-NL" sz="2000" u="sng" dirty="0"/>
              <a:t>Sociale leefbaarheid</a:t>
            </a:r>
          </a:p>
          <a:p>
            <a:r>
              <a:rPr lang="nl-NL" sz="2000" dirty="0"/>
              <a:t>Sociale leefbaarheid is moeilijker grijpbaar. Het gaat hier om sociale samenhang, betrokkenheid, eigen verantwoordelijkheid, bevolkingssamenstelling en zelfredzaamheid van bewoners. </a:t>
            </a:r>
          </a:p>
        </p:txBody>
      </p:sp>
    </p:spTree>
    <p:extLst>
      <p:ext uri="{BB962C8B-B14F-4D97-AF65-F5344CB8AC3E}">
        <p14:creationId xmlns:p14="http://schemas.microsoft.com/office/powerpoint/2010/main" val="183520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Leefbaarheid meten</a:t>
            </a:r>
          </a:p>
        </p:txBody>
      </p:sp>
      <p:sp>
        <p:nvSpPr>
          <p:cNvPr id="3" name="Tijdelijke aanduiding voor inhoud 2"/>
          <p:cNvSpPr>
            <a:spLocks noGrp="1"/>
          </p:cNvSpPr>
          <p:nvPr>
            <p:ph idx="1"/>
          </p:nvPr>
        </p:nvSpPr>
        <p:spPr>
          <a:xfrm>
            <a:off x="2639616" y="1464767"/>
            <a:ext cx="8942784" cy="4929411"/>
          </a:xfrm>
        </p:spPr>
        <p:txBody>
          <a:bodyPr>
            <a:normAutofit lnSpcReduction="10000"/>
          </a:bodyPr>
          <a:lstStyle/>
          <a:p>
            <a:r>
              <a:rPr lang="nl-NL" dirty="0"/>
              <a:t>Is leefbaarheid meetbaar?</a:t>
            </a:r>
          </a:p>
          <a:p>
            <a:r>
              <a:rPr lang="nl-NL" dirty="0"/>
              <a:t>Hoe zou je het kunnen meten?</a:t>
            </a:r>
          </a:p>
          <a:p>
            <a:r>
              <a:rPr lang="nl-NL" dirty="0"/>
              <a:t>Wat is belangrijk om op te letten?</a:t>
            </a:r>
          </a:p>
          <a:p>
            <a:endParaRPr lang="nl-NL" dirty="0"/>
          </a:p>
          <a:p>
            <a:r>
              <a:rPr lang="nl-NL" dirty="0"/>
              <a:t>Hoe maken we onderscheid tussen objectieve en subjectieve leefbaarheid? </a:t>
            </a:r>
          </a:p>
          <a:p>
            <a:endParaRPr lang="nl-NL" dirty="0"/>
          </a:p>
          <a:p>
            <a:r>
              <a:rPr lang="nl-NL" dirty="0"/>
              <a:t>Wat betekent leefbaarheid voor jou?</a:t>
            </a:r>
          </a:p>
          <a:p>
            <a:r>
              <a:rPr lang="nl-NL" dirty="0"/>
              <a:t>Welke elementen maken jouw buurt leefbaar?       </a:t>
            </a:r>
            <a:br>
              <a:rPr lang="nl-NL" dirty="0"/>
            </a:br>
            <a:r>
              <a:rPr lang="nl-NL" dirty="0"/>
              <a:t>(of juist niet!)</a:t>
            </a:r>
          </a:p>
        </p:txBody>
      </p:sp>
    </p:spTree>
    <p:extLst>
      <p:ext uri="{BB962C8B-B14F-4D97-AF65-F5344CB8AC3E}">
        <p14:creationId xmlns:p14="http://schemas.microsoft.com/office/powerpoint/2010/main" val="206056968"/>
      </p:ext>
    </p:extLst>
  </p:cSld>
  <p:clrMapOvr>
    <a:masterClrMapping/>
  </p:clrMapOvr>
</p:sld>
</file>

<file path=ppt/theme/theme1.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0" ma:contentTypeDescription="Een nieuw document maken." ma:contentTypeScope="" ma:versionID="d642efe41fcea88d5f514d462b90a26a">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5a1ffd1461ecf3d7dc907e04825cc141"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7408C0-2782-4ECF-A98C-5096C0D375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7DC7C8-28C0-4E65-9423-A7D542D471FA}">
  <ds:schemaRefs>
    <ds:schemaRef ds:uri="http://schemas.microsoft.com/sharepoint/v3/contenttype/forms"/>
  </ds:schemaRefs>
</ds:datastoreItem>
</file>

<file path=customXml/itemProps3.xml><?xml version="1.0" encoding="utf-8"?>
<ds:datastoreItem xmlns:ds="http://schemas.openxmlformats.org/officeDocument/2006/customXml" ds:itemID="{862E662F-C5A4-49CC-AC2F-9400955620A7}">
  <ds:schemaRefs>
    <ds:schemaRef ds:uri="34354c1b-6b8c-435b-ad50-990538c19557"/>
    <ds:schemaRef ds:uri="http://schemas.microsoft.com/office/infopath/2007/PartnerControls"/>
    <ds:schemaRef ds:uri="http://purl.org/dc/dcmitype/"/>
    <ds:schemaRef ds:uri="http://schemas.microsoft.com/office/2006/metadata/properties"/>
    <ds:schemaRef ds:uri="http://purl.org/dc/terms/"/>
    <ds:schemaRef ds:uri="http://purl.org/dc/elements/1.1/"/>
    <ds:schemaRef ds:uri="http://www.w3.org/XML/1998/namespace"/>
    <ds:schemaRef ds:uri="http://schemas.microsoft.com/office/2006/documentManagement/types"/>
    <ds:schemaRef ds:uri="http://schemas.openxmlformats.org/package/2006/metadata/core-properties"/>
    <ds:schemaRef ds:uri="47a28104-336f-447d-946e-e305ac2bcd47"/>
  </ds:schemaRefs>
</ds:datastoreItem>
</file>

<file path=docProps/app.xml><?xml version="1.0" encoding="utf-8"?>
<Properties xmlns="http://schemas.openxmlformats.org/officeDocument/2006/extended-properties" xmlns:vt="http://schemas.openxmlformats.org/officeDocument/2006/docPropsVTypes">
  <Template>Helicon thema</Template>
  <TotalTime>721</TotalTime>
  <Words>679</Words>
  <Application>Microsoft Office PowerPoint</Application>
  <PresentationFormat>Breedbeeld</PresentationFormat>
  <Paragraphs>104</Paragraphs>
  <Slides>12</Slides>
  <Notes>4</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12</vt:i4>
      </vt:variant>
    </vt:vector>
  </HeadingPairs>
  <TitlesOfParts>
    <vt:vector size="15" baseType="lpstr">
      <vt:lpstr>Arial</vt:lpstr>
      <vt:lpstr>Calibri</vt:lpstr>
      <vt:lpstr>Helicon thema</vt:lpstr>
      <vt:lpstr>Stad&amp;Wijk</vt:lpstr>
      <vt:lpstr>Inhoud van deze les:</vt:lpstr>
      <vt:lpstr>Waar denken jullie aan bij Stad &amp; wijk?</vt:lpstr>
      <vt:lpstr>PowerPoint-presentatie</vt:lpstr>
      <vt:lpstr>Leefbaarheid van de leefomgeving</vt:lpstr>
      <vt:lpstr>Leefbaarheid</vt:lpstr>
      <vt:lpstr>PowerPoint-presentatie</vt:lpstr>
      <vt:lpstr>Leefbaarheid</vt:lpstr>
      <vt:lpstr>Leefbaarheid meten</vt:lpstr>
      <vt:lpstr>Leefbaarometer </vt:lpstr>
      <vt:lpstr>PowerPoint-presentatie</vt:lpstr>
      <vt:lpstr>PowerPoint-presentatie</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Stad&amp;Wijk</dc:title>
  <dc:creator>Marieke Drabbe</dc:creator>
  <cp:lastModifiedBy>Pascalle Cup</cp:lastModifiedBy>
  <cp:revision>34</cp:revision>
  <dcterms:created xsi:type="dcterms:W3CDTF">2015-07-30T08:19:14Z</dcterms:created>
  <dcterms:modified xsi:type="dcterms:W3CDTF">2019-09-01T18:40:28Z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